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20"/>
  </p:notesMasterIdLst>
  <p:sldIdLst>
    <p:sldId id="292" r:id="rId6"/>
    <p:sldId id="1282" r:id="rId7"/>
    <p:sldId id="1290" r:id="rId8"/>
    <p:sldId id="1291" r:id="rId9"/>
    <p:sldId id="1292" r:id="rId10"/>
    <p:sldId id="1293" r:id="rId11"/>
    <p:sldId id="1294" r:id="rId12"/>
    <p:sldId id="1296" r:id="rId13"/>
    <p:sldId id="1300" r:id="rId14"/>
    <p:sldId id="1297" r:id="rId15"/>
    <p:sldId id="1299" r:id="rId16"/>
    <p:sldId id="1298" r:id="rId17"/>
    <p:sldId id="1295" r:id="rId18"/>
    <p:sldId id="125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360" y="7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slide" Target="slides/slide14.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876445B-ADAE-DF6C-D269-C6E17EF450A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41EFB04-5A18-357D-4C32-C34EA042EC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CAE4D862-8426-7C0D-21CB-43A59BCE9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99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A073F15-FBC0-4861-FBB4-15D1BBDFEF8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BFE67A8-7907-883D-BB55-7AA30F9FED4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E01E7C26-12CC-C2EF-E1C3-189C96A218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2594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207099" y="4131286"/>
            <a:ext cx="1644951" cy="276999"/>
          </a:xfrm>
          <a:prstGeom prst="rect">
            <a:avLst/>
          </a:prstGeom>
          <a:noFill/>
        </p:spPr>
        <p:txBody>
          <a:bodyPr wrap="square" rtlCol="0" anchor="ctr">
            <a:spAutoFit/>
          </a:bodyPr>
          <a:lstStyle/>
          <a:p>
            <a:r>
              <a:rPr lang="en-US" sz="1200" dirty="0">
                <a:solidFill>
                  <a:srgbClr val="161D23"/>
                </a:solidFill>
              </a:rPr>
              <a:t>Ugge Aravind</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207099" y="4665555"/>
            <a:ext cx="2454325" cy="276999"/>
          </a:xfrm>
          <a:prstGeom prst="rect">
            <a:avLst/>
          </a:prstGeom>
          <a:noFill/>
        </p:spPr>
        <p:txBody>
          <a:bodyPr wrap="square" rtlCol="0" anchor="ctr">
            <a:spAutoFit/>
          </a:bodyPr>
          <a:lstStyle/>
          <a:p>
            <a:r>
              <a:rPr lang="en-US" sz="1200" dirty="0">
                <a:solidFill>
                  <a:srgbClr val="161D23"/>
                </a:solidFill>
              </a:rPr>
              <a:t>STU67950747111cd1737819975</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8585" y="4596542"/>
            <a:ext cx="3468316" cy="461665"/>
          </a:xfrm>
          <a:prstGeom prst="rect">
            <a:avLst/>
          </a:prstGeom>
          <a:noFill/>
        </p:spPr>
        <p:txBody>
          <a:bodyPr wrap="square" rtlCol="0" anchor="ctr">
            <a:spAutoFit/>
          </a:bodyPr>
          <a:lstStyle/>
          <a:p>
            <a:r>
              <a:rPr lang="en-US" sz="1200" dirty="0">
                <a:solidFill>
                  <a:srgbClr val="161D23"/>
                </a:solidFill>
              </a:rPr>
              <a:t>Malla Reddy College Of Engineering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screenshot of a recipe form">
            <a:extLst>
              <a:ext uri="{FF2B5EF4-FFF2-40B4-BE49-F238E27FC236}">
                <a16:creationId xmlns:a16="http://schemas.microsoft.com/office/drawing/2014/main" id="{4E09310F-B949-0555-BB27-CD6C145876F0}"/>
              </a:ext>
            </a:extLst>
          </p:cNvPr>
          <p:cNvPicPr>
            <a:picLocks noChangeAspect="1"/>
          </p:cNvPicPr>
          <p:nvPr/>
        </p:nvPicPr>
        <p:blipFill>
          <a:blip r:embed="rId3"/>
          <a:stretch>
            <a:fillRect/>
          </a:stretch>
        </p:blipFill>
        <p:spPr>
          <a:xfrm>
            <a:off x="1258277" y="1161658"/>
            <a:ext cx="7026031" cy="3647088"/>
          </a:xfrm>
          <a:prstGeom prst="rect">
            <a:avLst/>
          </a:prstGeom>
        </p:spPr>
      </p:pic>
    </p:spTree>
    <p:extLst>
      <p:ext uri="{BB962C8B-B14F-4D97-AF65-F5344CB8AC3E}">
        <p14:creationId xmlns:p14="http://schemas.microsoft.com/office/powerpoint/2010/main" val="67783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74B732B-AA3B-20C1-FBB6-23CB3AEE32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2A5144-011B-76B3-7B90-FE46F6D6398F}"/>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6553030E-1694-C32A-E7FC-A155AE67430A}"/>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screenshot of a menu">
            <a:extLst>
              <a:ext uri="{FF2B5EF4-FFF2-40B4-BE49-F238E27FC236}">
                <a16:creationId xmlns:a16="http://schemas.microsoft.com/office/drawing/2014/main" id="{BDF850F9-E220-6B37-0662-3B8360034A29}"/>
              </a:ext>
            </a:extLst>
          </p:cNvPr>
          <p:cNvPicPr>
            <a:picLocks noChangeAspect="1"/>
          </p:cNvPicPr>
          <p:nvPr/>
        </p:nvPicPr>
        <p:blipFill>
          <a:blip r:embed="rId3"/>
          <a:stretch>
            <a:fillRect/>
          </a:stretch>
        </p:blipFill>
        <p:spPr>
          <a:xfrm>
            <a:off x="1139125" y="1093956"/>
            <a:ext cx="6955692" cy="3633030"/>
          </a:xfrm>
          <a:prstGeom prst="rect">
            <a:avLst/>
          </a:prstGeom>
        </p:spPr>
      </p:pic>
    </p:spTree>
    <p:extLst>
      <p:ext uri="{BB962C8B-B14F-4D97-AF65-F5344CB8AC3E}">
        <p14:creationId xmlns:p14="http://schemas.microsoft.com/office/powerpoint/2010/main" val="364101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screenshot of a login form">
            <a:extLst>
              <a:ext uri="{FF2B5EF4-FFF2-40B4-BE49-F238E27FC236}">
                <a16:creationId xmlns:a16="http://schemas.microsoft.com/office/drawing/2014/main" id="{3C280BAF-6A41-F894-4CBB-98725FDEFD92}"/>
              </a:ext>
            </a:extLst>
          </p:cNvPr>
          <p:cNvPicPr>
            <a:picLocks noChangeAspect="1"/>
          </p:cNvPicPr>
          <p:nvPr/>
        </p:nvPicPr>
        <p:blipFill>
          <a:blip r:embed="rId3"/>
          <a:stretch>
            <a:fillRect/>
          </a:stretch>
        </p:blipFill>
        <p:spPr>
          <a:xfrm>
            <a:off x="1139125" y="1167778"/>
            <a:ext cx="7035767" cy="3483567"/>
          </a:xfrm>
          <a:prstGeom prst="rect">
            <a:avLst/>
          </a:prstGeom>
        </p:spPr>
      </p:pic>
    </p:spTree>
    <p:extLst>
      <p:ext uri="{BB962C8B-B14F-4D97-AF65-F5344CB8AC3E}">
        <p14:creationId xmlns:p14="http://schemas.microsoft.com/office/powerpoint/2010/main" val="4168856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3323987"/>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US" dirty="0"/>
              <a:t>The Recipe Sharing Platform successfully provides a seamless and interactive solution for users to create, share, and save their favorite recipes. Built using the MERN stack, the platform ensures efficiency, scalability, and a user-friendly experience. With JWT authentication, MongoDB storage, and </a:t>
            </a:r>
            <a:r>
              <a:rPr lang="en-US" dirty="0" err="1"/>
              <a:t>Cloudinary</a:t>
            </a:r>
            <a:r>
              <a:rPr lang="en-US" dirty="0"/>
              <a:t> integration, users can securely manage their personalized recipe collections while enjoying a visually appealing interface. The inclusion of search, filter, and save functionalities enhances user engagement and accessibility. By fostering a community-driven approach, the platform encourages knowledge sharing among cooking enthusiasts, making recipe discovery and management easier than ever.</a:t>
            </a:r>
            <a:endParaRPr lang="en-US" dirty="0">
              <a:latin typeface="+mn-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520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dirty="0">
                  <a:latin typeface="+mj-lt"/>
                </a:rPr>
                <a:t>Recipe Sharing Platform with React and </a:t>
              </a:r>
              <a:r>
                <a:rPr lang="en-US" sz="1600" b="1" dirty="0" err="1">
                  <a:latin typeface="+mj-lt"/>
                </a:rPr>
                <a:t>ExpressJS</a:t>
              </a:r>
              <a:r>
                <a:rPr lang="en-US" sz="1600" b="1" dirty="0">
                  <a:latin typeface="+mj-lt"/>
                </a:rPr>
                <a:t> Framework  </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Purpose: The platform enables users to create, share, and save recipes, fostering a community-driven cooking experience with authentication and personalized features.</a:t>
                </a: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Technology Stack: Built using the MERN stack (MongoDB, </a:t>
                </a:r>
                <a:r>
                  <a:rPr lang="en-US" sz="1400" dirty="0" err="1">
                    <a:solidFill>
                      <a:schemeClr val="tx1"/>
                    </a:solidFill>
                    <a:latin typeface="+mj-lt"/>
                    <a:cs typeface="Times New Roman" panose="02020603050405020304" pitchFamily="18" charset="0"/>
                  </a:rPr>
                  <a:t>ExpressJS</a:t>
                </a:r>
                <a:r>
                  <a:rPr lang="en-US" sz="1400" dirty="0">
                    <a:solidFill>
                      <a:schemeClr val="tx1"/>
                    </a:solidFill>
                    <a:latin typeface="+mj-lt"/>
                    <a:cs typeface="Times New Roman" panose="02020603050405020304" pitchFamily="18" charset="0"/>
                  </a:rPr>
                  <a:t>, React, Node.js) with  authentication for user security and </a:t>
                </a:r>
                <a:r>
                  <a:rPr lang="en-US" sz="1400" dirty="0" err="1">
                    <a:solidFill>
                      <a:schemeClr val="tx1"/>
                    </a:solidFill>
                    <a:latin typeface="+mj-lt"/>
                    <a:cs typeface="Times New Roman" panose="02020603050405020304" pitchFamily="18" charset="0"/>
                  </a:rPr>
                  <a:t>Cloudinary</a:t>
                </a:r>
                <a:r>
                  <a:rPr lang="en-US" sz="1400" dirty="0">
                    <a:solidFill>
                      <a:schemeClr val="tx1"/>
                    </a:solidFill>
                    <a:latin typeface="+mj-lt"/>
                    <a:cs typeface="Times New Roman" panose="02020603050405020304" pitchFamily="18" charset="0"/>
                  </a:rPr>
                  <a:t> for image storage.</a:t>
                </a: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Core Features: Users can register/login, create and edit recipes, browse community-shared recipes, and save their favorites for easy access.</a:t>
                </a: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Impact: Provides a seamless and user-friendly interface for cooking enthusiasts, encouraging engagement, knowledge sharing, and easy recipe management.</a:t>
                </a: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142495" y="1284891"/>
            <a:ext cx="5058525" cy="2893100"/>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US" dirty="0">
                <a:latin typeface="+mn-lt"/>
              </a:rPr>
              <a:t>Traditional recipe-sharing methods often lack interactivity and personalization, making it challenging for users to discover and save relevant recipes. Many existing platforms do not provide a seamless experience for users to create, store, and access their favorite recipes in one place. Additionally, there is a growing need for a user-friendly system that allows individuals to share recipes with images, detailed instructions, and ingredient lists. Ensuring data security and user authentication is crucial to protecting personalized recipe collections. Therefore, a modern, scalable, and community-driven platform is needed to enhance user engagement in recipe sharing while maintaining ease of use and accessibility.</a:t>
            </a:r>
            <a:endParaRPr lang="en-IN"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2677656"/>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US" dirty="0"/>
              <a:t>This Recipe Sharing Platform is a web application built using the MERN stack (MongoDB, </a:t>
            </a:r>
            <a:r>
              <a:rPr lang="en-US" dirty="0" err="1"/>
              <a:t>ExpressJS</a:t>
            </a:r>
            <a:r>
              <a:rPr lang="en-US" dirty="0"/>
              <a:t>, React, Node.js) that allows users to create, share, and save recipes. Users can register, log in, and manage their personalized recipe collections with secure authentication via JWT. The platform supports image uploads via </a:t>
            </a:r>
            <a:r>
              <a:rPr lang="en-US" dirty="0" err="1"/>
              <a:t>Cloudinary</a:t>
            </a:r>
            <a:r>
              <a:rPr lang="en-US" dirty="0"/>
              <a:t>, enabling visually appealing recipe displays. It features a user-friendly interface with search and filter options for easy recipe discovery. Designed for scalability, the project fosters a community-driven experience where cooking enthusiasts can explore and contribute new recipes.</a:t>
            </a: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43933" y="1322131"/>
            <a:ext cx="8466813" cy="2031325"/>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US" dirty="0">
                <a:latin typeface="+mn-lt"/>
              </a:rPr>
              <a:t>The Recipe Sharing Platform is a MERN stack web application designed to simplify recipe creation, sharing, and management. Users can register and log in securely using JWT authentication to access personalized features. Recipes are stored in MongoDB, allowing for efficient retrieval and management. The platform integrates </a:t>
            </a:r>
            <a:r>
              <a:rPr lang="en-US" dirty="0" err="1">
                <a:latin typeface="+mn-lt"/>
              </a:rPr>
              <a:t>Cloudinary</a:t>
            </a:r>
            <a:r>
              <a:rPr lang="en-US" dirty="0">
                <a:latin typeface="+mn-lt"/>
              </a:rPr>
              <a:t> for seamless image uploads, ensuring visually engaging recipe displays. A user-friendly interface provides easy navigation, with search and filter functionalities for quick recipe discovery. Users can save favorite recipes for later access, creating a personalized collection. The platform ensures data security and scalability, supporting a growing user base. By fostering a community-driven approach, it enhances user engagement and encourages knowledge sharing among cooking enthusiasts.</a:t>
            </a: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22237"/>
            <a:ext cx="6978976" cy="2893100"/>
          </a:xfrm>
          <a:prstGeom prst="rect">
            <a:avLst/>
          </a:prstGeom>
          <a:noFill/>
        </p:spPr>
        <p:txBody>
          <a:bodyPr wrap="square" rtlCol="0">
            <a:spAutoFit/>
          </a:bodyPr>
          <a:lstStyle/>
          <a:p>
            <a:r>
              <a:rPr lang="en-IN" b="1" dirty="0"/>
              <a:t>Frontend (Client-Side)</a:t>
            </a:r>
          </a:p>
          <a:p>
            <a:pPr>
              <a:buFont typeface="Arial" panose="020B0604020202020204" pitchFamily="34" charset="0"/>
              <a:buChar char="•"/>
            </a:pPr>
            <a:r>
              <a:rPr lang="en-IN" b="1" dirty="0"/>
              <a:t>React.js</a:t>
            </a:r>
            <a:r>
              <a:rPr lang="en-IN" dirty="0"/>
              <a:t> – For building a dynamic and responsive user interface.</a:t>
            </a:r>
          </a:p>
          <a:p>
            <a:pPr>
              <a:buFont typeface="Arial" panose="020B0604020202020204" pitchFamily="34" charset="0"/>
              <a:buChar char="•"/>
            </a:pPr>
            <a:r>
              <a:rPr lang="en-IN" b="1" dirty="0"/>
              <a:t>React Router</a:t>
            </a:r>
            <a:r>
              <a:rPr lang="en-IN" dirty="0"/>
              <a:t> – For seamless navigation between pages.</a:t>
            </a:r>
          </a:p>
          <a:p>
            <a:pPr>
              <a:buFont typeface="Arial" panose="020B0604020202020204" pitchFamily="34" charset="0"/>
              <a:buChar char="•"/>
            </a:pPr>
            <a:r>
              <a:rPr lang="en-IN" b="1" dirty="0"/>
              <a:t>Axios</a:t>
            </a:r>
            <a:r>
              <a:rPr lang="en-IN" dirty="0"/>
              <a:t> – For making HTTP requests to the backend.</a:t>
            </a:r>
          </a:p>
          <a:p>
            <a:pPr>
              <a:buFont typeface="Arial" panose="020B0604020202020204" pitchFamily="34" charset="0"/>
              <a:buChar char="•"/>
            </a:pPr>
            <a:r>
              <a:rPr lang="en-IN" b="1" dirty="0"/>
              <a:t>Tailwind CSS</a:t>
            </a:r>
            <a:r>
              <a:rPr lang="en-IN" dirty="0"/>
              <a:t> – For styling and creating a modern UI/UX.</a:t>
            </a:r>
          </a:p>
          <a:p>
            <a:pPr>
              <a:buFont typeface="Arial" panose="020B0604020202020204" pitchFamily="34" charset="0"/>
              <a:buChar char="•"/>
            </a:pPr>
            <a:endParaRPr lang="en-IN" dirty="0"/>
          </a:p>
          <a:p>
            <a:r>
              <a:rPr lang="en-IN" b="1" dirty="0"/>
              <a:t>Backend (Server-Side)</a:t>
            </a:r>
          </a:p>
          <a:p>
            <a:pPr>
              <a:buFont typeface="Arial" panose="020B0604020202020204" pitchFamily="34" charset="0"/>
              <a:buChar char="•"/>
            </a:pPr>
            <a:r>
              <a:rPr lang="en-IN" b="1" dirty="0"/>
              <a:t>Node.js</a:t>
            </a:r>
            <a:r>
              <a:rPr lang="en-IN" dirty="0"/>
              <a:t> – For server-side JavaScript execution.</a:t>
            </a:r>
          </a:p>
          <a:p>
            <a:pPr>
              <a:buFont typeface="Arial" panose="020B0604020202020204" pitchFamily="34" charset="0"/>
              <a:buChar char="•"/>
            </a:pPr>
            <a:r>
              <a:rPr lang="en-IN" b="1" dirty="0"/>
              <a:t>Express.js</a:t>
            </a:r>
            <a:r>
              <a:rPr lang="en-IN" dirty="0"/>
              <a:t> – For handling API requests and routing.</a:t>
            </a:r>
          </a:p>
          <a:p>
            <a:endParaRPr lang="en-IN" dirty="0"/>
          </a:p>
          <a:p>
            <a:r>
              <a:rPr lang="en-IN" b="1" dirty="0"/>
              <a:t>Database &amp; Storage</a:t>
            </a:r>
          </a:p>
          <a:p>
            <a:pPr>
              <a:buFont typeface="Arial" panose="020B0604020202020204" pitchFamily="34" charset="0"/>
              <a:buChar char="•"/>
            </a:pPr>
            <a:r>
              <a:rPr lang="en-IN" b="1" dirty="0"/>
              <a:t>MongoDB &amp; Mongoose</a:t>
            </a:r>
            <a:r>
              <a:rPr lang="en-IN" dirty="0"/>
              <a:t> – For storing user data and recipes efficiently.</a:t>
            </a:r>
          </a:p>
          <a:p>
            <a:pPr>
              <a:buFont typeface="Arial" panose="020B0604020202020204" pitchFamily="34" charset="0"/>
              <a:buChar char="•"/>
            </a:pPr>
            <a:r>
              <a:rPr lang="en-IN" b="1" dirty="0" err="1"/>
              <a:t>Cloudinary</a:t>
            </a:r>
            <a:r>
              <a:rPr lang="en-IN" dirty="0"/>
              <a:t> – For handling image uploads and storage.</a:t>
            </a:r>
            <a:r>
              <a:rPr lang="en-US" dirty="0">
                <a:latin typeface="+mn-lt"/>
              </a:rPr>
              <a:t>	</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758092" y="1172308"/>
            <a:ext cx="7410906" cy="3578125"/>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F41E93-17A3-9D2D-BBC1-412B70B9BCB3}"/>
              </a:ext>
            </a:extLst>
          </p:cNvPr>
          <p:cNvSpPr txBox="1"/>
          <p:nvPr/>
        </p:nvSpPr>
        <p:spPr>
          <a:xfrm>
            <a:off x="2571262" y="1172307"/>
            <a:ext cx="234360" cy="307777"/>
          </a:xfrm>
          <a:prstGeom prst="rect">
            <a:avLst/>
          </a:prstGeom>
          <a:noFill/>
        </p:spPr>
        <p:txBody>
          <a:bodyPr wrap="none" rtlCol="0">
            <a:spAutoFit/>
          </a:bodyPr>
          <a:lstStyle/>
          <a:p>
            <a:r>
              <a:rPr lang="en-US" dirty="0"/>
              <a:t>:</a:t>
            </a:r>
            <a:endParaRPr lang="en-IN" dirty="0"/>
          </a:p>
        </p:txBody>
      </p:sp>
      <p:sp>
        <p:nvSpPr>
          <p:cNvPr id="4" name="TextBox 3">
            <a:extLst>
              <a:ext uri="{FF2B5EF4-FFF2-40B4-BE49-F238E27FC236}">
                <a16:creationId xmlns:a16="http://schemas.microsoft.com/office/drawing/2014/main" id="{8D354E77-E8B2-F989-A387-8A94900E532C}"/>
              </a:ext>
            </a:extLst>
          </p:cNvPr>
          <p:cNvSpPr txBox="1"/>
          <p:nvPr/>
        </p:nvSpPr>
        <p:spPr>
          <a:xfrm>
            <a:off x="758092" y="1172308"/>
            <a:ext cx="4638430" cy="307777"/>
          </a:xfrm>
          <a:prstGeom prst="rect">
            <a:avLst/>
          </a:prstGeom>
          <a:noFill/>
        </p:spPr>
        <p:txBody>
          <a:bodyPr wrap="square">
            <a:spAutoFit/>
          </a:bodyPr>
          <a:lstStyle/>
          <a:p>
            <a:r>
              <a:rPr lang="en-US" b="1" dirty="0"/>
              <a:t>Architecture diagram</a:t>
            </a:r>
            <a:endParaRPr lang="en-IN" dirty="0"/>
          </a:p>
        </p:txBody>
      </p:sp>
      <p:pic>
        <p:nvPicPr>
          <p:cNvPr id="8" name="Picture 7" descr="A screenshot of a computer">
            <a:extLst>
              <a:ext uri="{FF2B5EF4-FFF2-40B4-BE49-F238E27FC236}">
                <a16:creationId xmlns:a16="http://schemas.microsoft.com/office/drawing/2014/main" id="{9DBF04D8-16B7-189F-2E62-D939E184073D}"/>
              </a:ext>
            </a:extLst>
          </p:cNvPr>
          <p:cNvPicPr>
            <a:picLocks noChangeAspect="1"/>
          </p:cNvPicPr>
          <p:nvPr/>
        </p:nvPicPr>
        <p:blipFill>
          <a:blip r:embed="rId3"/>
          <a:stretch>
            <a:fillRect/>
          </a:stretch>
        </p:blipFill>
        <p:spPr>
          <a:xfrm>
            <a:off x="1130511" y="1480083"/>
            <a:ext cx="6880258" cy="3201331"/>
          </a:xfrm>
          <a:prstGeom prst="rect">
            <a:avLst/>
          </a:prstGeom>
        </p:spPr>
      </p:pic>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1901F8-0C49-C364-6BA0-AC8BD93113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4C4202-C1CB-D48F-E779-51BB6D4E9730}"/>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4E671351-D870-8D93-7E43-1442C7D74146}"/>
              </a:ext>
            </a:extLst>
          </p:cNvPr>
          <p:cNvSpPr/>
          <p:nvPr/>
        </p:nvSpPr>
        <p:spPr>
          <a:xfrm>
            <a:off x="859692" y="1149634"/>
            <a:ext cx="7416799"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137600F-45B6-A78F-A43A-8F161FAE1F92}"/>
              </a:ext>
            </a:extLst>
          </p:cNvPr>
          <p:cNvSpPr txBox="1"/>
          <p:nvPr/>
        </p:nvSpPr>
        <p:spPr>
          <a:xfrm>
            <a:off x="867509" y="1149634"/>
            <a:ext cx="1781257" cy="338554"/>
          </a:xfrm>
          <a:prstGeom prst="rect">
            <a:avLst/>
          </a:prstGeom>
          <a:noFill/>
        </p:spPr>
        <p:txBody>
          <a:bodyPr wrap="none" rtlCol="0">
            <a:spAutoFit/>
          </a:bodyPr>
          <a:lstStyle/>
          <a:p>
            <a:r>
              <a:rPr lang="en-US" sz="1600" b="1" dirty="0"/>
              <a:t>Output Screens:</a:t>
            </a:r>
            <a:endParaRPr lang="en-IN" sz="1600" b="1" dirty="0"/>
          </a:p>
        </p:txBody>
      </p:sp>
      <p:pic>
        <p:nvPicPr>
          <p:cNvPr id="5" name="Picture 4" descr="A screenshot of a menu">
            <a:extLst>
              <a:ext uri="{FF2B5EF4-FFF2-40B4-BE49-F238E27FC236}">
                <a16:creationId xmlns:a16="http://schemas.microsoft.com/office/drawing/2014/main" id="{95C0AA55-4061-956F-7C00-7C470AFB1750}"/>
              </a:ext>
            </a:extLst>
          </p:cNvPr>
          <p:cNvPicPr>
            <a:picLocks noChangeAspect="1"/>
          </p:cNvPicPr>
          <p:nvPr/>
        </p:nvPicPr>
        <p:blipFill>
          <a:blip r:embed="rId3"/>
          <a:stretch>
            <a:fillRect/>
          </a:stretch>
        </p:blipFill>
        <p:spPr>
          <a:xfrm>
            <a:off x="859691" y="1442910"/>
            <a:ext cx="7416800" cy="3317688"/>
          </a:xfrm>
          <a:prstGeom prst="rect">
            <a:avLst/>
          </a:prstGeom>
        </p:spPr>
      </p:pic>
    </p:spTree>
    <p:extLst>
      <p:ext uri="{BB962C8B-B14F-4D97-AF65-F5344CB8AC3E}">
        <p14:creationId xmlns:p14="http://schemas.microsoft.com/office/powerpoint/2010/main" val="18890563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2808</TotalTime>
  <Words>758</Words>
  <Application>Microsoft Office PowerPoint</Application>
  <PresentationFormat>On-screen Show (16:9)</PresentationFormat>
  <Paragraphs>53</Paragraphs>
  <Slides>14</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Aravind Ugge</cp:lastModifiedBy>
  <cp:revision>65</cp:revision>
  <dcterms:modified xsi:type="dcterms:W3CDTF">2025-03-09T03:06:49Z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